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0" r:id="rId19"/>
    <p:sldId id="261" r:id="rId20"/>
    <p:sldId id="262" r:id="rId21"/>
    <p:sldId id="263" r:id="rId22"/>
    <p:sldId id="264" r:id="rId23"/>
    <p:sldId id="267" r:id="rId24"/>
    <p:sldId id="268" r:id="rId25"/>
    <p:sldId id="269" r:id="rId26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00594" y="0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9256" y="2045976"/>
            <a:ext cx="15122187" cy="761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646694"/>
            <a:ext cx="7162800" cy="4853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6950" y="1644650"/>
            <a:ext cx="9150350" cy="65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50" b="1" i="0" u="none" strike="noStrike" kern="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Ensuring</a:t>
            </a:r>
            <a:r>
              <a:rPr kumimoji="0" lang="en-US" sz="8450" b="1" i="0" u="none" strike="noStrike" kern="0" cap="none" spc="-4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 </a:t>
            </a:r>
            <a:r>
              <a:rPr kumimoji="0" lang="en-US" sz="8450" b="1" i="0" u="none" strike="noStrike" kern="0" cap="none" spc="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Ethical</a:t>
            </a:r>
            <a:r>
              <a:rPr kumimoji="0" lang="en-US" sz="8450" b="1" i="0" u="none" strike="noStrike" kern="0" cap="none" spc="-4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 </a:t>
            </a:r>
            <a:r>
              <a:rPr kumimoji="0" lang="en-US" sz="845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Practices: </a:t>
            </a:r>
            <a:r>
              <a:rPr kumimoji="0" lang="en-US" sz="8450" b="1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Leveraging</a:t>
            </a:r>
            <a:r>
              <a:rPr kumimoji="0" lang="en-US" sz="8450" b="1" i="0" u="none" strike="noStrike" kern="0" cap="none" spc="-46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 </a:t>
            </a:r>
            <a:r>
              <a:rPr lang="en-US" sz="8450" b="1" kern="0" spc="-50" dirty="0" smtClean="0">
                <a:solidFill>
                  <a:schemeClr val="bg1"/>
                </a:solidFill>
                <a:latin typeface="Goudy Old Style" panose="02020502050305020303" pitchFamily="18" charset="0"/>
                <a:cs typeface="Times New Roman"/>
              </a:rPr>
              <a:t>AI</a:t>
            </a:r>
            <a:r>
              <a:rPr kumimoji="0" lang="en-US" sz="8450" b="1" i="0" u="none" strike="noStrike" kern="0" cap="none" spc="-46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 </a:t>
            </a:r>
            <a:r>
              <a:rPr kumimoji="0" lang="en-US" sz="8450" b="1" i="0" u="none" strike="noStrike" kern="0" cap="none" spc="9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for</a:t>
            </a:r>
            <a:r>
              <a:rPr kumimoji="0" lang="en-US" sz="8450" b="1" i="0" u="none" strike="noStrike" kern="0" cap="none" spc="-46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 </a:t>
            </a:r>
            <a:r>
              <a:rPr kumimoji="0" lang="en-US" sz="8450" b="1" i="0" u="none" strike="noStrike" kern="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Academic </a:t>
            </a:r>
            <a:r>
              <a:rPr kumimoji="0" lang="en-US" sz="8450" b="1" i="0" u="none" strike="noStrike" kern="0" cap="none" spc="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Research</a:t>
            </a:r>
            <a:r>
              <a:rPr kumimoji="0" lang="en-US" sz="8450" b="1" i="0" u="none" strike="noStrike" kern="0" cap="none" spc="-48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 </a:t>
            </a:r>
            <a:r>
              <a:rPr kumimoji="0" lang="en-US" sz="845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 panose="02020502050305020303" pitchFamily="18" charset="0"/>
                <a:cs typeface="Times New Roman"/>
              </a:rPr>
              <a:t>Writing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5016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4" y="3473450"/>
            <a:ext cx="16236316" cy="2769989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Write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Introduction: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Introduce your topic, provide background information, and present your research statement.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1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5016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4" y="3473450"/>
            <a:ext cx="16470630" cy="3323987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Review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Literature: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Summarize existing research related to your topic.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critique previous studies, identifying gaps or areas where your research contributes.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8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4254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4" y="3397250"/>
            <a:ext cx="16470630" cy="4786567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8. Methodology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Describe the methods you used to conduct your research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  <a:tab pos="914400" algn="l"/>
              </a:tabLst>
            </a:pP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Clearly outline your research design, population of study, sample size, method of data collection, method of data analysis.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6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5016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527" y="3321050"/>
            <a:ext cx="16470630" cy="3600986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9. Present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Your Findings: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Share the results of your research in a clear and organized manner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  <a:tab pos="914400" algn="l"/>
              </a:tabLst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Use tables, graphs, or charts to enhance data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4254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4" y="3016250"/>
            <a:ext cx="16470630" cy="3600986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 Discussion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Interpret your findings and discuss their implications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  <a:tab pos="914400" algn="l"/>
              </a:tabLst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Relate your results back to your thesis statement and research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6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4254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350" y="3244850"/>
            <a:ext cx="16470630" cy="4431983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11. Conclusion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Summarize the key points of your paper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  <a:tab pos="914400" algn="l"/>
              </a:tabLst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Discuss the broader implications of your research and suggest areas for future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7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5778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4" y="2940050"/>
            <a:ext cx="16470630" cy="4431983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Cite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proper citation style (e.g., APA 6</a:t>
            </a:r>
            <a:r>
              <a:rPr lang="en-US" sz="3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7</a:t>
            </a:r>
            <a:r>
              <a:rPr lang="en-US" sz="3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edition) to give credit to the sources you used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  <a:tab pos="914400" algn="l"/>
              </a:tabLs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bibliography or works cited page.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256" y="4254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4" y="3244850"/>
            <a:ext cx="16470630" cy="3240952"/>
          </a:xfrm>
        </p:spPr>
        <p:txBody>
          <a:bodyPr/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13. Edit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Revise: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Review your paper for clarity, coherence, and consistency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  <a:tab pos="914400" algn="l"/>
              </a:tabLst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Check for grammatical and formatting errors (give to experts to assist you go through your entire study)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8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341" y="1419873"/>
            <a:ext cx="6192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000000"/>
                </a:solidFill>
              </a:rPr>
              <a:t>Ensuring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Authenticity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1"/>
            <a:ext cx="9143847" cy="10286847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387350" y="2808326"/>
            <a:ext cx="8229600" cy="634385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54430" algn="ctr">
              <a:lnSpc>
                <a:spcPct val="117900"/>
              </a:lnSpc>
              <a:spcBef>
                <a:spcPts val="75"/>
              </a:spcBef>
            </a:pP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Maintaining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authenti</a:t>
            </a: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  </a:t>
            </a:r>
            <a:r>
              <a:rPr sz="4400" spc="-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ea</a:t>
            </a:r>
            <a:r>
              <a:rPr sz="4400" spc="-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-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k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while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1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aging 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ChatG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itical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  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consideration.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Researchers</a:t>
            </a:r>
            <a:r>
              <a:rPr sz="4400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8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must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strive </a:t>
            </a:r>
            <a:r>
              <a:rPr sz="4400" spc="-844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uphold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  </a:t>
            </a:r>
            <a:r>
              <a:rPr sz="4400" spc="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ensu</a:t>
            </a:r>
            <a:r>
              <a:rPr sz="4400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that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</a:t>
            </a:r>
            <a:r>
              <a:rPr sz="4400" spc="-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-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gene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on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R="5080" algn="ctr">
              <a:lnSpc>
                <a:spcPct val="100000"/>
              </a:lnSpc>
              <a:spcBef>
                <a:spcPts val="509"/>
              </a:spcBef>
            </a:pPr>
            <a:r>
              <a:rPr sz="44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app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op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ia</a:t>
            </a:r>
            <a:r>
              <a:rPr sz="4400" spc="-4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ely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ibu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ed.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3012" y="399044"/>
            <a:ext cx="6365875" cy="768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75" dirty="0">
                <a:solidFill>
                  <a:srgbClr val="000000"/>
                </a:solidFill>
              </a:rPr>
              <a:t>Guarding</a:t>
            </a:r>
            <a:r>
              <a:rPr sz="4850" spc="-140" dirty="0">
                <a:solidFill>
                  <a:srgbClr val="000000"/>
                </a:solidFill>
              </a:rPr>
              <a:t> </a:t>
            </a:r>
            <a:r>
              <a:rPr sz="4850" spc="25" dirty="0">
                <a:solidFill>
                  <a:srgbClr val="000000"/>
                </a:solidFill>
              </a:rPr>
              <a:t>Against</a:t>
            </a:r>
            <a:r>
              <a:rPr sz="4850" spc="10" dirty="0">
                <a:solidFill>
                  <a:srgbClr val="000000"/>
                </a:solidFill>
              </a:rPr>
              <a:t> </a:t>
            </a:r>
            <a:r>
              <a:rPr sz="4850" spc="15" dirty="0">
                <a:solidFill>
                  <a:srgbClr val="000000"/>
                </a:solidFill>
              </a:rPr>
              <a:t>Bias</a:t>
            </a:r>
            <a:endParaRPr sz="4850" dirty="0"/>
          </a:p>
        </p:txBody>
      </p:sp>
      <p:sp>
        <p:nvSpPr>
          <p:cNvPr id="8" name="object 7"/>
          <p:cNvSpPr txBox="1"/>
          <p:nvPr/>
        </p:nvSpPr>
        <p:spPr>
          <a:xfrm>
            <a:off x="539749" y="2711450"/>
            <a:ext cx="7772400" cy="56026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75"/>
              </a:spcBef>
            </a:pPr>
            <a:r>
              <a:rPr sz="4400" spc="8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dd</a:t>
            </a:r>
            <a:r>
              <a:rPr sz="4400" spc="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essing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ential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bias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0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AI-  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gene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on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amoun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3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  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</a:t>
            </a:r>
            <a:r>
              <a:rPr sz="4400" spc="-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he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8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must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vigilant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  </a:t>
            </a:r>
            <a:r>
              <a:rPr sz="4400" spc="4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identi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</a:t>
            </a: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mitigating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biases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5" dirty="0" smtClean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45" dirty="0" smtClean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 </a:t>
            </a:r>
            <a:r>
              <a:rPr sz="44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uphold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obje</a:t>
            </a:r>
            <a:r>
              <a:rPr sz="4400" spc="4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tivi</a:t>
            </a:r>
            <a:r>
              <a:rPr sz="4400" spc="-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  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iting.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350" y="501650"/>
            <a:ext cx="5791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0" dirty="0">
                <a:solidFill>
                  <a:srgbClr val="000000"/>
                </a:solidFill>
                <a:latin typeface="Goudy Old Style" panose="02020502050305020303" pitchFamily="18" charset="0"/>
              </a:rPr>
              <a:t>Int</a:t>
            </a:r>
            <a:r>
              <a:rPr sz="6000" spc="-40" dirty="0">
                <a:solidFill>
                  <a:srgbClr val="000000"/>
                </a:solidFill>
                <a:latin typeface="Goudy Old Style" panose="02020502050305020303" pitchFamily="18" charset="0"/>
              </a:rPr>
              <a:t>r</a:t>
            </a:r>
            <a:r>
              <a:rPr sz="6000" spc="15" dirty="0">
                <a:solidFill>
                  <a:srgbClr val="000000"/>
                </a:solidFill>
                <a:latin typeface="Goudy Old Style" panose="02020502050305020303" pitchFamily="18" charset="0"/>
              </a:rPr>
              <a:t>oduction</a:t>
            </a:r>
            <a:endParaRPr sz="6000" dirty="0">
              <a:latin typeface="Goudy Old Style" panose="02020502050305020303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50" y="1441450"/>
            <a:ext cx="8451697" cy="773757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387350" y="1644650"/>
            <a:ext cx="9260534" cy="722197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94945" marR="5080" indent="-182880" algn="ctr">
              <a:lnSpc>
                <a:spcPct val="117600"/>
              </a:lnSpc>
              <a:spcBef>
                <a:spcPts val="40"/>
              </a:spcBef>
            </a:pPr>
            <a:r>
              <a:rPr lang="en-US"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 today’s academic landscape, ethical practices are crucial for upholding the integrity of research. Leveraging AI for academic research writing can enhance efficiency and accuracy.  </a:t>
            </a:r>
            <a:r>
              <a:rPr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endParaRPr lang="en-US" sz="4000" spc="-215" dirty="0" smtClean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194945" marR="5080" indent="-182880" algn="ctr">
              <a:lnSpc>
                <a:spcPct val="117600"/>
              </a:lnSpc>
              <a:spcBef>
                <a:spcPts val="40"/>
              </a:spcBef>
            </a:pPr>
            <a:endParaRPr lang="en-US" sz="4000" spc="-215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194945" marR="5080" indent="-182880" algn="ctr">
              <a:lnSpc>
                <a:spcPct val="117600"/>
              </a:lnSpc>
              <a:spcBef>
                <a:spcPts val="40"/>
              </a:spcBef>
            </a:pPr>
            <a:endParaRPr lang="en-US" sz="4000" spc="-15" dirty="0" smtClean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194945" marR="5080" indent="-182880" algn="ctr">
              <a:lnSpc>
                <a:spcPct val="117600"/>
              </a:lnSpc>
              <a:spcBef>
                <a:spcPts val="40"/>
              </a:spcBef>
            </a:pPr>
            <a:r>
              <a:rPr sz="4000" spc="-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This</a:t>
            </a:r>
            <a:r>
              <a:rPr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4000" spc="5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workshop</a:t>
            </a:r>
            <a:r>
              <a:rPr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will </a:t>
            </a:r>
            <a:r>
              <a:rPr lang="en-US" sz="4000" spc="-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lang="en-US" sz="4000" spc="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xplo</a:t>
            </a:r>
            <a:r>
              <a:rPr lang="en-US" sz="4000" spc="-3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lang="en-US" sz="4000" spc="3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lang="en-US"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6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the</a:t>
            </a:r>
            <a:r>
              <a:rPr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ethical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4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onside</a:t>
            </a:r>
            <a:r>
              <a:rPr sz="4000" spc="-1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ations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7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and </a:t>
            </a:r>
            <a:r>
              <a:rPr sz="4000" spc="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best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1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</a:t>
            </a:r>
            <a:r>
              <a:rPr sz="4000" spc="-1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ac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tic</a:t>
            </a:r>
            <a:r>
              <a:rPr sz="4000" spc="-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es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or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l</a:t>
            </a:r>
            <a:r>
              <a:rPr sz="4000" spc="-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sz="4000" spc="-1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</a:t>
            </a:r>
            <a:r>
              <a:rPr sz="4000" spc="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sz="4000" spc="-1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aging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9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AI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R="5080" algn="ctr">
              <a:lnSpc>
                <a:spcPct val="100000"/>
              </a:lnSpc>
              <a:spcBef>
                <a:spcPts val="509"/>
              </a:spcBef>
            </a:pPr>
            <a:r>
              <a:rPr sz="4000" spc="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academic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w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-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iting</a:t>
            </a:r>
            <a:r>
              <a:rPr sz="40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63445" y="920547"/>
            <a:ext cx="5661660" cy="647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25" dirty="0"/>
              <a:t>Data</a:t>
            </a:r>
            <a:r>
              <a:rPr sz="4050" dirty="0"/>
              <a:t> Privacy</a:t>
            </a:r>
            <a:r>
              <a:rPr sz="4050" spc="-85" dirty="0"/>
              <a:t> </a:t>
            </a:r>
            <a:r>
              <a:rPr sz="4050" spc="5" dirty="0"/>
              <a:t>Protection</a:t>
            </a:r>
            <a:endParaRPr sz="405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8"/>
          </a:xfrm>
          <a:prstGeom prst="rect">
            <a:avLst/>
          </a:prstGeom>
        </p:spPr>
      </p:pic>
      <p:sp>
        <p:nvSpPr>
          <p:cNvPr id="7" name="object 5"/>
          <p:cNvSpPr txBox="1"/>
          <p:nvPr/>
        </p:nvSpPr>
        <p:spPr>
          <a:xfrm>
            <a:off x="9577470" y="2787650"/>
            <a:ext cx="8305800" cy="548913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r>
              <a:rPr sz="4400" spc="6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Respec</a:t>
            </a:r>
            <a:r>
              <a:rPr sz="4400" spc="8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ting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data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-1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2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-1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  </a:t>
            </a:r>
            <a:r>
              <a:rPr sz="4400" spc="7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fundamental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when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utilizing  </a:t>
            </a:r>
            <a:r>
              <a:rPr lang="en-US" sz="4400" spc="4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 tools including </a:t>
            </a:r>
            <a:r>
              <a:rPr sz="4400" spc="8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ChatG</a:t>
            </a:r>
            <a:r>
              <a:rPr sz="4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9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21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</a:t>
            </a:r>
            <a:r>
              <a:rPr sz="4400" spc="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or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ea</a:t>
            </a:r>
            <a:r>
              <a:rPr sz="4400" spc="-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-10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h.  </a:t>
            </a:r>
            <a:r>
              <a:rPr sz="4400" spc="-7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Sa</a:t>
            </a:r>
            <a:r>
              <a:rPr sz="4400" spc="-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</a:t>
            </a:r>
            <a:r>
              <a:rPr sz="4400" spc="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egua</a:t>
            </a:r>
            <a:r>
              <a:rPr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0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ding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sensiti</a:t>
            </a:r>
            <a:r>
              <a:rPr sz="4400" spc="-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</a:t>
            </a:r>
            <a:r>
              <a:rPr sz="4400" spc="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-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mation  </a:t>
            </a:r>
            <a:r>
              <a:rPr sz="4400" spc="8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ensu</a:t>
            </a:r>
            <a:r>
              <a:rPr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ing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8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omplian</a:t>
            </a:r>
            <a:r>
              <a:rPr sz="4400" spc="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with  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-1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2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-1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4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egulations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pi</a:t>
            </a:r>
            <a:r>
              <a:rPr sz="4400" spc="-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otal  </a:t>
            </a:r>
            <a:r>
              <a:rPr sz="4400" spc="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4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onside</a:t>
            </a:r>
            <a:r>
              <a:rPr sz="4400" spc="-17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ations</a:t>
            </a:r>
            <a:r>
              <a:rPr sz="4400" spc="-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4150" y="655952"/>
            <a:ext cx="5138420" cy="974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200" spc="-15" dirty="0">
                <a:solidFill>
                  <a:srgbClr val="000000"/>
                </a:solidFill>
              </a:rPr>
              <a:t>Best</a:t>
            </a:r>
            <a:r>
              <a:rPr sz="6200" spc="-45" dirty="0">
                <a:solidFill>
                  <a:srgbClr val="000000"/>
                </a:solidFill>
              </a:rPr>
              <a:t> </a:t>
            </a:r>
            <a:r>
              <a:rPr sz="6200" spc="35" dirty="0">
                <a:solidFill>
                  <a:srgbClr val="000000"/>
                </a:solidFill>
              </a:rPr>
              <a:t>Practices</a:t>
            </a:r>
            <a:endParaRPr sz="6200" dirty="0"/>
          </a:p>
        </p:txBody>
      </p:sp>
      <p:sp>
        <p:nvSpPr>
          <p:cNvPr id="6" name="object 6"/>
          <p:cNvSpPr txBox="1"/>
          <p:nvPr/>
        </p:nvSpPr>
        <p:spPr>
          <a:xfrm>
            <a:off x="463550" y="2635250"/>
            <a:ext cx="7772400" cy="61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00"/>
              </a:lnSpc>
              <a:spcBef>
                <a:spcPts val="100"/>
              </a:spcBef>
            </a:pP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Implementing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best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</a:t>
            </a: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tic</a:t>
            </a:r>
            <a:r>
              <a:rPr sz="4400" spc="-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su</a:t>
            </a:r>
            <a:r>
              <a:rPr sz="4400" spc="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as  </a:t>
            </a:r>
            <a:r>
              <a:rPr sz="4400" i="1" spc="-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i="1" spc="-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i="1" spc="-1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oss</a:t>
            </a:r>
            <a:r>
              <a:rPr sz="4400" i="1" spc="-1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-</a:t>
            </a:r>
            <a:r>
              <a:rPr sz="4400" i="1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i="1" spc="-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er</a:t>
            </a:r>
            <a:r>
              <a:rPr sz="4400" i="1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iﬁcation</a:t>
            </a:r>
            <a:r>
              <a:rPr sz="4400" i="1" spc="-2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</a:t>
            </a:r>
            <a:r>
              <a:rPr sz="4400" spc="-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-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gene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ed  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on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3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tho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14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ough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i="1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i="1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itation  </a:t>
            </a:r>
            <a:r>
              <a:rPr sz="4400" i="1" spc="3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management</a:t>
            </a:r>
            <a:r>
              <a:rPr sz="4400" spc="-3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egular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i="1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  </a:t>
            </a:r>
            <a:r>
              <a:rPr sz="4400" i="1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audits</a:t>
            </a:r>
            <a:r>
              <a:rPr sz="4400" i="1" spc="-2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can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uphold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  </a:t>
            </a:r>
            <a:r>
              <a:rPr sz="44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research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using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lang="en-US" sz="4400" spc="-15" dirty="0" smtClean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 tools</a:t>
            </a:r>
            <a:r>
              <a:rPr sz="4000" spc="-15" dirty="0" smtClean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350" y="2635250"/>
            <a:ext cx="8566898" cy="876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9745" y="627403"/>
            <a:ext cx="8045451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sz="4000" spc="5" dirty="0"/>
              <a:t>Transparency</a:t>
            </a:r>
            <a:r>
              <a:rPr sz="4000" spc="-95" dirty="0"/>
              <a:t> </a:t>
            </a:r>
            <a:r>
              <a:rPr sz="4000" spc="5" dirty="0"/>
              <a:t>and </a:t>
            </a:r>
            <a:r>
              <a:rPr sz="4000" spc="-715" dirty="0"/>
              <a:t> </a:t>
            </a:r>
            <a:r>
              <a:rPr sz="4000" spc="30" dirty="0"/>
              <a:t>Disclosure</a:t>
            </a:r>
            <a:endParaRPr sz="40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9563099" y="2376780"/>
            <a:ext cx="8305800" cy="619259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187960" algn="ctr">
              <a:lnSpc>
                <a:spcPct val="102000"/>
              </a:lnSpc>
              <a:spcBef>
                <a:spcPts val="65"/>
              </a:spcBef>
            </a:pPr>
            <a:r>
              <a:rPr sz="4400" spc="7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Maintaining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17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4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ans</a:t>
            </a:r>
            <a:r>
              <a:rPr sz="4400" spc="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</a:t>
            </a:r>
            <a:r>
              <a:rPr sz="4400" spc="6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-1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  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viding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full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dis</a:t>
            </a:r>
            <a:r>
              <a:rPr sz="4400" spc="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losu</a:t>
            </a:r>
            <a:r>
              <a:rPr sz="4400" spc="-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ega</a:t>
            </a:r>
            <a:r>
              <a:rPr sz="4400" spc="-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ding  </a:t>
            </a:r>
            <a:r>
              <a:rPr sz="4400" spc="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use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1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ools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li</a:t>
            </a:r>
            <a:r>
              <a:rPr sz="4400" spc="-4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k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8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ChatG</a:t>
            </a:r>
            <a:r>
              <a:rPr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 </a:t>
            </a:r>
            <a:r>
              <a:rPr sz="4400" spc="7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400" spc="-21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ea</a:t>
            </a:r>
            <a:r>
              <a:rPr sz="4400" spc="-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essential</a:t>
            </a:r>
            <a:r>
              <a:rPr sz="4400" spc="-3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lang="en-US" sz="4400" spc="-3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187960" algn="ctr">
              <a:lnSpc>
                <a:spcPct val="102000"/>
              </a:lnSpc>
              <a:spcBef>
                <a:spcPts val="65"/>
              </a:spcBef>
            </a:pPr>
            <a:endParaRPr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5080" algn="ctr">
              <a:lnSpc>
                <a:spcPct val="102000"/>
              </a:lnSpc>
            </a:pP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</a:t>
            </a:r>
            <a:r>
              <a:rPr sz="4400" spc="-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he</a:t>
            </a: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7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should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openly  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2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k</a:t>
            </a:r>
            <a:r>
              <a:rPr sz="4400" spc="9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n</a:t>
            </a:r>
            <a:r>
              <a:rPr sz="4400" spc="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wledge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4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ont</a:t>
            </a:r>
            <a:r>
              <a:rPr sz="4400" spc="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ibution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8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  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their</a:t>
            </a:r>
            <a:r>
              <a:rPr sz="4400" spc="-21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3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</a:t>
            </a:r>
            <a:r>
              <a:rPr sz="4400" spc="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-2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5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k</a:t>
            </a:r>
            <a:r>
              <a:rPr sz="4400" spc="-37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2905" y="425566"/>
            <a:ext cx="15122187" cy="7613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8563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Future</a:t>
            </a:r>
            <a:r>
              <a:rPr spc="40" dirty="0"/>
              <a:t> </a:t>
            </a:r>
            <a:r>
              <a:rPr spc="25" dirty="0"/>
              <a:t>Implications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8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9683750" y="2373860"/>
            <a:ext cx="7696199" cy="555908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r>
              <a:rPr sz="4400" spc="8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ontinues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1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ad</a:t>
            </a:r>
            <a:r>
              <a:rPr sz="4400" spc="-3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8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</a:t>
            </a:r>
            <a:r>
              <a:rPr sz="4400" spc="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-1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e,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  </a:t>
            </a:r>
            <a:r>
              <a:rPr sz="4400" spc="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implications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2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utilizing  </a:t>
            </a:r>
            <a:r>
              <a:rPr sz="4400" spc="8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ChatG</a:t>
            </a:r>
            <a:r>
              <a:rPr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-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7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</a:t>
            </a:r>
            <a:r>
              <a:rPr sz="4400" spc="-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ea</a:t>
            </a:r>
            <a:r>
              <a:rPr sz="4400" spc="-6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9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12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will  </a:t>
            </a:r>
            <a:r>
              <a:rPr sz="4400" spc="1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1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-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ol</a:t>
            </a:r>
            <a:r>
              <a:rPr sz="4400" spc="-6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-1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e.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endParaRPr lang="en-US" sz="4400" spc="-215" dirty="0" smtClea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endParaRPr lang="en-US" sz="4400" spc="-215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r>
              <a:rPr sz="4400" spc="-125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It</a:t>
            </a:r>
            <a:r>
              <a:rPr sz="4400" spc="-215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essential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anti</a:t>
            </a:r>
            <a:r>
              <a:rPr sz="4400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</a:t>
            </a:r>
            <a:r>
              <a:rPr sz="4400" spc="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4400" spc="-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</a:t>
            </a:r>
            <a:r>
              <a:rPr sz="4400" spc="2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  </a:t>
            </a:r>
            <a:r>
              <a:rPr sz="4400" spc="8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add</a:t>
            </a:r>
            <a:r>
              <a:rPr sz="4400" spc="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-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ess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futu</a:t>
            </a:r>
            <a:r>
              <a:rPr sz="4400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  </a:t>
            </a:r>
            <a:r>
              <a:rPr sz="4400" spc="9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</a:t>
            </a:r>
            <a:r>
              <a:rPr sz="4400" spc="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hallenges</a:t>
            </a:r>
            <a:r>
              <a:rPr sz="4400" spc="-2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400" spc="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</a:t>
            </a:r>
            <a:r>
              <a:rPr sz="4400" spc="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</a:t>
            </a:r>
            <a:r>
              <a:rPr sz="4400" spc="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4400" spc="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</a:t>
            </a:r>
            <a:r>
              <a:rPr sz="4400" spc="-2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ti</a:t>
            </a:r>
            <a:r>
              <a:rPr sz="4400" spc="-8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v</a:t>
            </a:r>
            <a:r>
              <a:rPr sz="4400" spc="-2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el</a:t>
            </a:r>
            <a:r>
              <a:rPr sz="4400" spc="-12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4400" spc="-37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4400" dirty="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17061942" y="0"/>
                </a:lnTo>
                <a:lnTo>
                  <a:pt x="17061942" y="1225550"/>
                </a:lnTo>
                <a:lnTo>
                  <a:pt x="17061942" y="9061450"/>
                </a:lnTo>
                <a:lnTo>
                  <a:pt x="12092534" y="9061450"/>
                </a:lnTo>
                <a:lnTo>
                  <a:pt x="12092534" y="9057615"/>
                </a:lnTo>
                <a:lnTo>
                  <a:pt x="6195504" y="9057615"/>
                </a:lnTo>
                <a:lnTo>
                  <a:pt x="6195504" y="9061450"/>
                </a:lnTo>
                <a:lnTo>
                  <a:pt x="1225994" y="9061450"/>
                </a:lnTo>
                <a:lnTo>
                  <a:pt x="1225994" y="1225550"/>
                </a:lnTo>
                <a:lnTo>
                  <a:pt x="6195504" y="1225550"/>
                </a:lnTo>
                <a:lnTo>
                  <a:pt x="6195504" y="1230045"/>
                </a:lnTo>
                <a:lnTo>
                  <a:pt x="12092534" y="1230045"/>
                </a:lnTo>
                <a:lnTo>
                  <a:pt x="12092534" y="1225550"/>
                </a:lnTo>
                <a:lnTo>
                  <a:pt x="17061942" y="1225550"/>
                </a:lnTo>
                <a:lnTo>
                  <a:pt x="17061942" y="0"/>
                </a:lnTo>
                <a:lnTo>
                  <a:pt x="11815737" y="0"/>
                </a:lnTo>
                <a:lnTo>
                  <a:pt x="11815737" y="1828"/>
                </a:lnTo>
                <a:lnTo>
                  <a:pt x="6472263" y="1828"/>
                </a:lnTo>
                <a:lnTo>
                  <a:pt x="6472263" y="0"/>
                </a:lnTo>
                <a:lnTo>
                  <a:pt x="0" y="0"/>
                </a:lnTo>
                <a:lnTo>
                  <a:pt x="0" y="1225550"/>
                </a:lnTo>
                <a:lnTo>
                  <a:pt x="0" y="9061450"/>
                </a:lnTo>
                <a:lnTo>
                  <a:pt x="0" y="10287000"/>
                </a:lnTo>
                <a:lnTo>
                  <a:pt x="6472263" y="10287000"/>
                </a:lnTo>
                <a:lnTo>
                  <a:pt x="6472263" y="10285832"/>
                </a:lnTo>
                <a:lnTo>
                  <a:pt x="11815737" y="10285832"/>
                </a:lnTo>
                <a:lnTo>
                  <a:pt x="11815737" y="10287000"/>
                </a:lnTo>
                <a:lnTo>
                  <a:pt x="18288000" y="10287000"/>
                </a:lnTo>
                <a:lnTo>
                  <a:pt x="18288000" y="9061450"/>
                </a:lnTo>
                <a:lnTo>
                  <a:pt x="18288000" y="122555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8001" y="1673021"/>
            <a:ext cx="6722745" cy="1555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0" spc="200" dirty="0">
                <a:solidFill>
                  <a:srgbClr val="000000"/>
                </a:solidFill>
              </a:rPr>
              <a:t>Conclusion</a:t>
            </a:r>
            <a:endParaRPr sz="10000" dirty="0"/>
          </a:p>
        </p:txBody>
      </p:sp>
      <p:sp>
        <p:nvSpPr>
          <p:cNvPr id="4" name="object 4"/>
          <p:cNvSpPr txBox="1"/>
          <p:nvPr/>
        </p:nvSpPr>
        <p:spPr>
          <a:xfrm>
            <a:off x="4359410" y="3854450"/>
            <a:ext cx="9559925" cy="436305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635" algn="ctr">
              <a:lnSpc>
                <a:spcPct val="102000"/>
              </a:lnSpc>
              <a:spcBef>
                <a:spcPts val="65"/>
              </a:spcBef>
            </a:pPr>
            <a:r>
              <a:rPr sz="4000" spc="-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 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conclusion, </a:t>
            </a:r>
            <a:r>
              <a:rPr sz="40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understanding 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 </a:t>
            </a:r>
            <a:r>
              <a:rPr sz="40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adhering 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to 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 </a:t>
            </a:r>
            <a:r>
              <a:rPr sz="4000" spc="4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principles </a:t>
            </a:r>
            <a:r>
              <a:rPr sz="4000" spc="-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is 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essential </a:t>
            </a:r>
            <a:r>
              <a:rPr sz="4000" spc="-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for </a:t>
            </a:r>
            <a:r>
              <a:rPr sz="40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 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responsible utilization 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 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ChatGPT</a:t>
            </a:r>
            <a:r>
              <a:rPr sz="4000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</a:t>
            </a:r>
            <a:r>
              <a:rPr sz="4000" spc="-204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000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research</a:t>
            </a:r>
            <a:r>
              <a:rPr sz="4000" spc="-204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writing.</a:t>
            </a:r>
            <a:r>
              <a:rPr sz="4000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By</a:t>
            </a:r>
            <a:r>
              <a:rPr sz="4000" spc="-204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embracing</a:t>
            </a:r>
            <a:r>
              <a:rPr sz="4000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ethical </a:t>
            </a:r>
            <a:r>
              <a:rPr sz="4000" spc="-844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5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guidelines 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and </a:t>
            </a:r>
            <a:r>
              <a:rPr sz="4000" spc="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best </a:t>
            </a:r>
            <a:r>
              <a:rPr sz="4000" spc="-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practices, </a:t>
            </a:r>
            <a:r>
              <a:rPr sz="4000" spc="-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researchers </a:t>
            </a:r>
            <a:r>
              <a:rPr sz="40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can 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harness </a:t>
            </a:r>
            <a:r>
              <a:rPr sz="4000" spc="6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the </a:t>
            </a:r>
            <a:r>
              <a:rPr sz="4000" spc="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potential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of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-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AI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6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while</a:t>
            </a:r>
            <a:r>
              <a:rPr sz="4000" spc="-21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9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upholding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7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academic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4000" spc="-3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integrity.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35150" y="2559050"/>
            <a:ext cx="15163799" cy="46153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14950" spc="-50" dirty="0" smtClean="0"/>
              <a:t>Thank</a:t>
            </a:r>
            <a:r>
              <a:rPr lang="en-US" sz="14950" spc="-50" dirty="0" smtClean="0"/>
              <a:t> You for Listening!</a:t>
            </a:r>
            <a:endParaRPr sz="149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2750" y="654050"/>
            <a:ext cx="618363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55" dirty="0">
                <a:solidFill>
                  <a:srgbClr val="000000"/>
                </a:solidFill>
              </a:rPr>
              <a:t>AI</a:t>
            </a:r>
            <a:r>
              <a:rPr sz="4250" spc="45" dirty="0">
                <a:solidFill>
                  <a:srgbClr val="000000"/>
                </a:solidFill>
              </a:rPr>
              <a:t> </a:t>
            </a:r>
            <a:r>
              <a:rPr sz="4250" spc="35" dirty="0">
                <a:solidFill>
                  <a:srgbClr val="000000"/>
                </a:solidFill>
              </a:rPr>
              <a:t>in</a:t>
            </a:r>
            <a:r>
              <a:rPr sz="4250" spc="-125" dirty="0">
                <a:solidFill>
                  <a:srgbClr val="000000"/>
                </a:solidFill>
              </a:rPr>
              <a:t> </a:t>
            </a:r>
            <a:r>
              <a:rPr sz="4250" spc="30" dirty="0">
                <a:solidFill>
                  <a:srgbClr val="000000"/>
                </a:solidFill>
              </a:rPr>
              <a:t>Academic</a:t>
            </a:r>
            <a:r>
              <a:rPr sz="4250" spc="50" dirty="0">
                <a:solidFill>
                  <a:srgbClr val="000000"/>
                </a:solidFill>
              </a:rPr>
              <a:t> </a:t>
            </a:r>
            <a:r>
              <a:rPr sz="4250" spc="5" dirty="0">
                <a:solidFill>
                  <a:srgbClr val="000000"/>
                </a:solidFill>
              </a:rPr>
              <a:t>Research</a:t>
            </a:r>
            <a:endParaRPr sz="4250" dirty="0"/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94021"/>
            <a:ext cx="9143847" cy="5698806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507365" y="2025650"/>
            <a:ext cx="8636635" cy="6456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 algn="ctr">
              <a:lnSpc>
                <a:spcPct val="117200"/>
              </a:lnSpc>
              <a:spcBef>
                <a:spcPts val="100"/>
              </a:spcBef>
            </a:pPr>
            <a:r>
              <a:rPr sz="4000" spc="2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The</a:t>
            </a:r>
            <a:r>
              <a:rPr lang="en-US"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</a:t>
            </a:r>
            <a:r>
              <a:rPr sz="4000" spc="-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000" spc="10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eg</a:t>
            </a:r>
            <a:r>
              <a:rPr sz="4000" spc="-17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4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ation</a:t>
            </a:r>
            <a:r>
              <a:rPr sz="4000" spc="-2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of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9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AI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000" spc="8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sz="4000" spc="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hnologies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li</a:t>
            </a:r>
            <a:r>
              <a:rPr sz="4000" spc="-4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k</a:t>
            </a:r>
            <a:r>
              <a:rPr sz="4000" spc="2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lang="en-US" sz="4000" spc="2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0" dirty="0" err="1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ChatGPT</a:t>
            </a:r>
            <a:r>
              <a:rPr lang="en-US" sz="4000" spc="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, Gemini, </a:t>
            </a:r>
            <a:r>
              <a:rPr lang="en-US" sz="4000" spc="50" dirty="0" err="1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Capilot</a:t>
            </a:r>
            <a:r>
              <a:rPr lang="en-US" sz="4000" spc="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, jasper, </a:t>
            </a:r>
            <a:r>
              <a:rPr lang="en-US" sz="4000" spc="50" dirty="0" err="1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paperpal</a:t>
            </a:r>
            <a:r>
              <a:rPr lang="en-US" sz="4000" spc="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4000" spc="50" dirty="0" err="1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etc</a:t>
            </a:r>
            <a:r>
              <a:rPr sz="4000" spc="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 </a:t>
            </a:r>
            <a:r>
              <a:rPr sz="4000" spc="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academic </a:t>
            </a:r>
            <a:r>
              <a:rPr sz="4000" spc="-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research </a:t>
            </a:r>
            <a:r>
              <a:rPr sz="4000" spc="-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offers </a:t>
            </a:r>
            <a:r>
              <a:rPr sz="4000" spc="-8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immense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9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po</a:t>
            </a:r>
            <a:r>
              <a:rPr sz="4000" spc="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ential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or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enhan</a:t>
            </a:r>
            <a:r>
              <a:rPr sz="4000" spc="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8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ing  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efﬁ</a:t>
            </a:r>
            <a:r>
              <a:rPr sz="4000" spc="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6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ien</a:t>
            </a:r>
            <a:r>
              <a:rPr sz="4000" spc="4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-1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y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4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quali</a:t>
            </a:r>
            <a:r>
              <a:rPr sz="4000" spc="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000" spc="-19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y</a:t>
            </a:r>
            <a:r>
              <a:rPr sz="4000" spc="-3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endParaRPr lang="en-US" sz="4000" spc="-215" dirty="0" smtClean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17145" marR="5080" indent="-5080">
              <a:lnSpc>
                <a:spcPct val="117200"/>
              </a:lnSpc>
              <a:spcBef>
                <a:spcPts val="100"/>
              </a:spcBef>
            </a:pPr>
            <a:endParaRPr lang="en-US" sz="4000" spc="-215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17145" marR="5080" indent="-5080" algn="ctr">
              <a:lnSpc>
                <a:spcPct val="117200"/>
              </a:lnSpc>
              <a:spcBef>
                <a:spcPts val="100"/>
              </a:spcBef>
            </a:pPr>
            <a:r>
              <a:rPr sz="4000" spc="13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H</a:t>
            </a:r>
            <a:r>
              <a:rPr sz="4000" spc="6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</a:t>
            </a:r>
            <a:r>
              <a:rPr sz="4000" spc="13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w</a:t>
            </a:r>
            <a:r>
              <a:rPr sz="4000" spc="1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sz="4000" spc="-1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</a:t>
            </a:r>
            <a:r>
              <a:rPr sz="4000" spc="-1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sz="4000" spc="-35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-3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it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also  </a:t>
            </a:r>
            <a:r>
              <a:rPr sz="4000" spc="-1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-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aises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ethical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10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on</a:t>
            </a:r>
            <a:r>
              <a:rPr sz="4000" spc="6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-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</a:t>
            </a:r>
            <a:r>
              <a:rPr sz="4000" spc="-3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ns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ela</a:t>
            </a:r>
            <a:r>
              <a:rPr sz="4000" spc="-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000" spc="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ed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000" spc="4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  </a:t>
            </a:r>
            <a:r>
              <a:rPr sz="4000" i="1" spc="-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plagia</a:t>
            </a:r>
            <a:r>
              <a:rPr sz="4000" i="1" spc="-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i="1" spc="-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ism</a:t>
            </a:r>
            <a:r>
              <a:rPr sz="4000" spc="-3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-6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bias,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data</a:t>
            </a:r>
            <a:r>
              <a:rPr sz="40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</a:t>
            </a:r>
            <a:r>
              <a:rPr sz="4000" spc="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000" spc="-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</a:t>
            </a:r>
            <a:r>
              <a:rPr sz="4000" spc="-1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</a:t>
            </a:r>
            <a:r>
              <a:rPr sz="40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r>
              <a:rPr sz="40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000" spc="-19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y</a:t>
            </a:r>
            <a:r>
              <a:rPr sz="4000" spc="-370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5907" y="349250"/>
            <a:ext cx="6369685" cy="9283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00" spc="65" dirty="0">
                <a:solidFill>
                  <a:srgbClr val="000000"/>
                </a:solidFill>
              </a:rPr>
              <a:t>Ethical</a:t>
            </a:r>
            <a:r>
              <a:rPr sz="5900" spc="50" dirty="0">
                <a:solidFill>
                  <a:srgbClr val="000000"/>
                </a:solidFill>
              </a:rPr>
              <a:t> </a:t>
            </a:r>
            <a:r>
              <a:rPr sz="5900" spc="45" dirty="0">
                <a:solidFill>
                  <a:srgbClr val="000000"/>
                </a:solidFill>
              </a:rPr>
              <a:t>Guidelines</a:t>
            </a:r>
            <a:endParaRPr sz="5900" dirty="0"/>
          </a:p>
        </p:txBody>
      </p:sp>
      <p:sp>
        <p:nvSpPr>
          <p:cNvPr id="7" name="object 7"/>
          <p:cNvSpPr txBox="1"/>
          <p:nvPr/>
        </p:nvSpPr>
        <p:spPr>
          <a:xfrm>
            <a:off x="1116460" y="2446150"/>
            <a:ext cx="7424290" cy="7073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105"/>
              </a:spcBef>
            </a:pP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Establishing 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clear </a:t>
            </a:r>
            <a:r>
              <a:rPr sz="4400" spc="4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ethical </a:t>
            </a:r>
            <a:r>
              <a:rPr sz="4400" spc="5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guidelines 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is </a:t>
            </a:r>
            <a:r>
              <a:rPr sz="4400" spc="-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essential </a:t>
            </a:r>
            <a:r>
              <a:rPr sz="44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to 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ensure </a:t>
            </a:r>
            <a:r>
              <a:rPr sz="44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responsible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and </a:t>
            </a:r>
            <a:r>
              <a:rPr sz="4400" spc="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400" spc="-1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spc="4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ans</a:t>
            </a:r>
            <a:r>
              <a:rPr sz="4400" spc="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</a:t>
            </a:r>
            <a:r>
              <a:rPr sz="4400" spc="-4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r>
              <a:rPr sz="4400" spc="-6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spc="6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ent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2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use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of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ChatG</a:t>
            </a:r>
            <a:r>
              <a:rPr sz="44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</a:t>
            </a:r>
            <a:r>
              <a:rPr sz="4400" spc="-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academic  </a:t>
            </a:r>
            <a:r>
              <a:rPr sz="4400" spc="-4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research. </a:t>
            </a:r>
            <a:r>
              <a:rPr sz="4400" spc="-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This 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includes </a:t>
            </a:r>
            <a:r>
              <a:rPr sz="4400" spc="8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promoting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i="1" spc="-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</a:t>
            </a:r>
            <a:r>
              <a:rPr sz="4400" i="1" spc="-6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i="1" spc="-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iginali</a:t>
            </a:r>
            <a:r>
              <a:rPr sz="4400" i="1" spc="-3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400" i="1" spc="-1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y</a:t>
            </a:r>
            <a:r>
              <a:rPr sz="4400" spc="-3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-9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espec</a:t>
            </a:r>
            <a:r>
              <a:rPr sz="4400" spc="8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</a:t>
            </a:r>
            <a:r>
              <a:rPr sz="4400" spc="-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400" spc="3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elle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r>
              <a:rPr sz="4400" spc="3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tual  </a:t>
            </a:r>
            <a:r>
              <a:rPr sz="4400" spc="5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</a:t>
            </a:r>
            <a:r>
              <a:rPr sz="4400" spc="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spc="5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</a:t>
            </a: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spc="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</a:t>
            </a:r>
            <a:r>
              <a:rPr sz="4400" spc="-11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y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-7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</a:t>
            </a:r>
            <a:r>
              <a:rPr sz="4400" spc="-2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ights,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8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maintaining</a:t>
            </a:r>
            <a:r>
              <a:rPr sz="4400" spc="-21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sz="4400" spc="35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data  </a:t>
            </a:r>
            <a:r>
              <a:rPr sz="4400" spc="-7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privacy.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0" y="2446149"/>
            <a:ext cx="7010400" cy="7073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50" y="273050"/>
            <a:ext cx="15122187" cy="14773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Leveraging AI for Academic Research Ethically……Hands 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43" y="2635250"/>
            <a:ext cx="17526000" cy="5816977"/>
          </a:xfrm>
        </p:spPr>
        <p:txBody>
          <a:bodyPr/>
          <a:lstStyle/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Choose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Topic: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Select a topic that interests you and aligns with the assignment requirements.</a:t>
            </a:r>
          </a:p>
          <a:p>
            <a:pPr marL="742950" marR="0" lvl="1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Ensure the topic is not too broad or too narrow for the scope of your Study</a:t>
            </a:r>
          </a:p>
          <a:p>
            <a:pPr marL="742950" marR="0" lvl="1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Ensure the research variables are well spelt out</a:t>
            </a:r>
          </a:p>
          <a:p>
            <a:pPr marL="742950" marR="0" lvl="1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Ensure the research title is such that has a research gap to fill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5016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Leveraging AI for Academic Research Ethically……Hands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750" y="2711450"/>
            <a:ext cx="16470630" cy="4708981"/>
          </a:xfrm>
        </p:spPr>
        <p:txBody>
          <a:bodyPr/>
          <a:lstStyle/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2.   Conduct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Preliminary Research: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742950" marR="0" lvl="1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Gather background information on your chosen topic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742950" marR="0" lvl="1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Familiarize yourself with existing literature and research to identify gaps or areas that need further exploration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4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4254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728" y="3016250"/>
            <a:ext cx="16470630" cy="3046988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Formulate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convincing Statement of problem: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Formulate a clear and concise statement of problem that summarizes the main argument or purpose of your research.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8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4254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750" y="2787650"/>
            <a:ext cx="16470630" cy="4495800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Develop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Research Objectives and Question: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Craft specific research objectives and questions that your study will address. These questions should align with your study.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0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501650"/>
            <a:ext cx="15122187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Leveraging AI for Academic Research Ethically……Hands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168650"/>
            <a:ext cx="16470630" cy="3600986"/>
          </a:xfrm>
        </p:spPr>
        <p:txBody>
          <a:bodyPr/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Outline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Your Paper: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Organize your ideas into a logical structure. Create an outline with sections such as introduction, literature review, methodology, findings, discussion, and conclusion.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0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916</Words>
  <Application>Microsoft Office PowerPoint</Application>
  <PresentationFormat>Custom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Cambria</vt:lpstr>
      <vt:lpstr>Courier New</vt:lpstr>
      <vt:lpstr>Goudy Old Style</vt:lpstr>
      <vt:lpstr>Symbol</vt:lpstr>
      <vt:lpstr>Times New Roman</vt:lpstr>
      <vt:lpstr>Verdana</vt:lpstr>
      <vt:lpstr>Office Theme</vt:lpstr>
      <vt:lpstr>PowerPoint Presentation</vt:lpstr>
      <vt:lpstr>Introduction</vt:lpstr>
      <vt:lpstr>AI in Academic Research</vt:lpstr>
      <vt:lpstr>Ethical Guidelines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Leveraging AI for Academic Research Ethically……Hands on</vt:lpstr>
      <vt:lpstr>Ensuring Authenticity</vt:lpstr>
      <vt:lpstr>Guarding Against Bias</vt:lpstr>
      <vt:lpstr>Data Privacy Protection</vt:lpstr>
      <vt:lpstr>Best Practices</vt:lpstr>
      <vt:lpstr>Transparency and  Disclosure</vt:lpstr>
      <vt:lpstr>Future Implications</vt:lpstr>
      <vt:lpstr>Conclusion</vt:lpstr>
      <vt:lpstr>Thank You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E-Library</dc:creator>
  <cp:lastModifiedBy>E-Library</cp:lastModifiedBy>
  <cp:revision>31</cp:revision>
  <dcterms:created xsi:type="dcterms:W3CDTF">2024-04-02T11:54:40Z</dcterms:created>
  <dcterms:modified xsi:type="dcterms:W3CDTF">2024-04-05T08:00:37Z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2024-04-02T00:00:00Z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2024-04-02T00:00:00Z</vt:filetime>
  </property>
</Properties>
</file>